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3" r:id="rId4"/>
    <p:sldId id="259" r:id="rId5"/>
    <p:sldId id="258" r:id="rId6"/>
    <p:sldId id="260" r:id="rId7"/>
    <p:sldId id="264" r:id="rId8"/>
    <p:sldId id="262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6F0D0-5F42-4218-BC03-144004D93FC0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34676-83C8-424F-8810-E9DA0340D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34676-83C8-424F-8810-E9DA0340D68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34676-83C8-424F-8810-E9DA0340D68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34676-83C8-424F-8810-E9DA0340D68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34676-83C8-424F-8810-E9DA0340D68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34676-83C8-424F-8810-E9DA0340D68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34676-83C8-424F-8810-E9DA0340D68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34676-83C8-424F-8810-E9DA0340D68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34676-83C8-424F-8810-E9DA0340D68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34676-83C8-424F-8810-E9DA0340D68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142A-3BF8-4929-B099-DAA038703C5F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62AF-133B-4114-8606-ECD04A417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142A-3BF8-4929-B099-DAA038703C5F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62AF-133B-4114-8606-ECD04A417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142A-3BF8-4929-B099-DAA038703C5F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62AF-133B-4114-8606-ECD04A417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142A-3BF8-4929-B099-DAA038703C5F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62AF-133B-4114-8606-ECD04A417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142A-3BF8-4929-B099-DAA038703C5F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62AF-133B-4114-8606-ECD04A417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142A-3BF8-4929-B099-DAA038703C5F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62AF-133B-4114-8606-ECD04A417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142A-3BF8-4929-B099-DAA038703C5F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62AF-133B-4114-8606-ECD04A417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142A-3BF8-4929-B099-DAA038703C5F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62AF-133B-4114-8606-ECD04A417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142A-3BF8-4929-B099-DAA038703C5F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62AF-133B-4114-8606-ECD04A417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142A-3BF8-4929-B099-DAA038703C5F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62AF-133B-4114-8606-ECD04A417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142A-3BF8-4929-B099-DAA038703C5F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62AF-133B-4114-8606-ECD04A417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6142A-3BF8-4929-B099-DAA038703C5F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562AF-133B-4114-8606-ECD04A417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youtube.com/watch?v=SqbH-bOTa38" TargetMode="External"/><Relationship Id="rId5" Type="http://schemas.openxmlformats.org/officeDocument/2006/relationships/hyperlink" Target="http://www.youtube.com/watch?v=OCbuRA_D3KU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h2g2.com/dna/h2g2/A3826136" TargetMode="External"/><Relationship Id="rId3" Type="http://schemas.openxmlformats.org/officeDocument/2006/relationships/image" Target="../media/image16.jpeg"/><Relationship Id="rId7" Type="http://schemas.openxmlformats.org/officeDocument/2006/relationships/hyperlink" Target="http://www.youtube.com/watch?v=SqbH-bOTa3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OCbuRA_D3KU" TargetMode="External"/><Relationship Id="rId5" Type="http://schemas.openxmlformats.org/officeDocument/2006/relationships/hyperlink" Target="http://www.jstor.org.dbprox.slcc.edu/stable/3250670?seq=2&amp;Search=yes&amp;searchText=Londonderry&amp;searchText=Air&amp;list=hide&amp;searchUri=/action/doBasicSearch?Query=Londonderry+Air&amp;gw=jtx&amp;acc=on&amp;prq=Danny+Boy&amp;Search=Search&amp;hp=25&amp;wc=on&amp;prevSearch=&amp;item=1&amp;ttl=2550&amp;returnArticleService=showFullText&amp;resultsServiceName=null" TargetMode="External"/><Relationship Id="rId4" Type="http://schemas.openxmlformats.org/officeDocument/2006/relationships/hyperlink" Target="http://www.jstor.org.dbprox.slcc.edu/stable/908886?&amp;Search=yes&amp;searchText=Londonderry&amp;searchText=Air&amp;list=hide&amp;searchUri=/action/doBasicSearch?Query=Londonderry+Air&amp;gw=jtx&amp;acc=on&amp;prq=Danny+Boy&amp;Search=Search&amp;hp=25&amp;wc=on&amp;prevSearch=&amp;item=3&amp;ttl=2550&amp;returnArticleService=showFullT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eland_shamr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Danny Boy is Londonderry Air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 Nicholas Pell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960762">
            <a:off x="509349" y="2544560"/>
            <a:ext cx="365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 smtClean="0">
                <a:solidFill>
                  <a:schemeClr val="bg1"/>
                </a:solidFill>
              </a:rPr>
              <a:t>“Hauntingly beautiful.”</a:t>
            </a:r>
          </a:p>
          <a:p>
            <a:r>
              <a:rPr lang="en-US" sz="2600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 rot="20305694">
            <a:off x="4765725" y="2289513"/>
            <a:ext cx="3505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 smtClean="0">
                <a:solidFill>
                  <a:schemeClr val="bg1"/>
                </a:solidFill>
              </a:rPr>
              <a:t>“Written by angels.” </a:t>
            </a:r>
          </a:p>
          <a:p>
            <a:r>
              <a:rPr lang="en-US" sz="2600" b="1" i="1" dirty="0" smtClean="0"/>
              <a:t>          </a:t>
            </a:r>
            <a:r>
              <a:rPr lang="en-US" sz="2600" i="1" dirty="0" smtClean="0"/>
              <a:t>-</a:t>
            </a:r>
            <a:r>
              <a:rPr lang="en-US" sz="2600" b="1" i="1" dirty="0" smtClean="0"/>
              <a:t>Elvis Presley</a:t>
            </a:r>
            <a:endParaRPr lang="en-US" sz="2600" b="1" i="1" dirty="0"/>
          </a:p>
        </p:txBody>
      </p:sp>
      <p:sp>
        <p:nvSpPr>
          <p:cNvPr id="7" name="Rectangle 6"/>
          <p:cNvSpPr/>
          <p:nvPr/>
        </p:nvSpPr>
        <p:spPr>
          <a:xfrm rot="874159">
            <a:off x="5044474" y="3862318"/>
            <a:ext cx="29022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 smtClean="0">
                <a:solidFill>
                  <a:schemeClr val="bg1"/>
                </a:solidFill>
              </a:rPr>
              <a:t>Political intentions?</a:t>
            </a:r>
            <a:endParaRPr lang="en-US" sz="2600" b="1" dirty="0"/>
          </a:p>
        </p:txBody>
      </p:sp>
      <p:sp>
        <p:nvSpPr>
          <p:cNvPr id="8" name="Rectangle 7"/>
          <p:cNvSpPr/>
          <p:nvPr/>
        </p:nvSpPr>
        <p:spPr>
          <a:xfrm rot="20652941">
            <a:off x="282209" y="3901179"/>
            <a:ext cx="359540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 smtClean="0">
                <a:solidFill>
                  <a:schemeClr val="bg1"/>
                </a:solidFill>
              </a:rPr>
              <a:t>“Rescued from oblivion.”</a:t>
            </a:r>
          </a:p>
          <a:p>
            <a:r>
              <a:rPr lang="en-US" sz="2600" b="1" i="1" dirty="0" smtClean="0">
                <a:solidFill>
                  <a:schemeClr val="bg1"/>
                </a:solidFill>
              </a:rPr>
              <a:t>	- </a:t>
            </a:r>
            <a:r>
              <a:rPr lang="en-US" sz="2600" b="1" i="1" dirty="0" smtClean="0"/>
              <a:t>Coleman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reland_irish_clover_eire_flag_gear_card-p137000646093412217envwi_400.jpg"/>
          <p:cNvPicPr>
            <a:picLocks noChangeAspect="1"/>
          </p:cNvPicPr>
          <p:nvPr/>
        </p:nvPicPr>
        <p:blipFill>
          <a:blip r:embed="rId3" cstate="print"/>
          <a:srcRect l="6000" t="22000" r="6000" b="22000"/>
          <a:stretch>
            <a:fillRect/>
          </a:stretch>
        </p:blipFill>
        <p:spPr>
          <a:xfrm rot="556485">
            <a:off x="587268" y="1265559"/>
            <a:ext cx="7686939" cy="4891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The tune: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“Londonderry Air” (c. 1560-1660)</a:t>
            </a:r>
          </a:p>
          <a:p>
            <a:pPr lvl="1"/>
            <a:r>
              <a:rPr lang="en-US" b="1" dirty="0" smtClean="0"/>
              <a:t>Blind harpist named Rory </a:t>
            </a:r>
            <a:r>
              <a:rPr lang="en-US" b="1" dirty="0" err="1" smtClean="0"/>
              <a:t>Dall</a:t>
            </a:r>
            <a:r>
              <a:rPr lang="en-US" b="1" dirty="0" smtClean="0"/>
              <a:t> </a:t>
            </a:r>
            <a:r>
              <a:rPr lang="en-US" b="1" dirty="0" err="1" smtClean="0"/>
              <a:t>O’Cahan</a:t>
            </a:r>
            <a:endParaRPr lang="en-US" b="1" dirty="0" smtClean="0"/>
          </a:p>
          <a:p>
            <a:pPr lvl="2"/>
            <a:r>
              <a:rPr lang="en-US" b="1" dirty="0" smtClean="0"/>
              <a:t>Confiscation of family lands and fairy dream by the riverside gave rise to birth of tune</a:t>
            </a:r>
          </a:p>
          <a:p>
            <a:pPr>
              <a:buNone/>
            </a:pPr>
            <a:r>
              <a:rPr lang="en-US" b="1" dirty="0" smtClean="0"/>
              <a:t>	“</a:t>
            </a:r>
            <a:r>
              <a:rPr lang="en-US" b="1" dirty="0" err="1" smtClean="0"/>
              <a:t>Aislean</a:t>
            </a:r>
            <a:r>
              <a:rPr lang="en-US" b="1" dirty="0" smtClean="0"/>
              <a:t> an </a:t>
            </a:r>
            <a:r>
              <a:rPr lang="en-US" b="1" dirty="0" err="1" smtClean="0"/>
              <a:t>Oigfear</a:t>
            </a:r>
            <a:r>
              <a:rPr lang="en-US" b="1" dirty="0" smtClean="0"/>
              <a:t>” </a:t>
            </a:r>
            <a:r>
              <a:rPr lang="en-US" sz="2800" dirty="0" smtClean="0"/>
              <a:t>(The young man’s dream)</a:t>
            </a:r>
          </a:p>
          <a:p>
            <a:pPr lvl="1"/>
            <a:r>
              <a:rPr lang="en-US" b="1" dirty="0" smtClean="0"/>
              <a:t>Most closely resembles modern “Danny Boy “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6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u="sng" dirty="0" smtClean="0"/>
              <a:t>The lyrics: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 smtClean="0"/>
              <a:t>Frederick </a:t>
            </a:r>
            <a:r>
              <a:rPr lang="en-US" dirty="0" err="1" smtClean="0"/>
              <a:t>Whetherly</a:t>
            </a:r>
            <a:r>
              <a:rPr lang="en-US" dirty="0" smtClean="0"/>
              <a:t> (1848-1929)</a:t>
            </a:r>
          </a:p>
          <a:p>
            <a:pPr lvl="1"/>
            <a:r>
              <a:rPr lang="en-US" dirty="0" smtClean="0"/>
              <a:t>Radio entertainer</a:t>
            </a:r>
          </a:p>
          <a:p>
            <a:pPr lvl="1"/>
            <a:r>
              <a:rPr lang="en-US" dirty="0" smtClean="0"/>
              <a:t>Author of “Danny Boy” lyrics</a:t>
            </a:r>
          </a:p>
          <a:p>
            <a:pPr lvl="1"/>
            <a:r>
              <a:rPr lang="en-US" dirty="0" smtClean="0"/>
              <a:t>Brother-in-law of Margaret </a:t>
            </a:r>
            <a:r>
              <a:rPr lang="en-US" dirty="0" err="1" smtClean="0"/>
              <a:t>Whetherly</a:t>
            </a:r>
            <a:endParaRPr lang="en-US" dirty="0" smtClean="0"/>
          </a:p>
          <a:p>
            <a:pPr lvl="2"/>
            <a:r>
              <a:rPr lang="en-US" dirty="0" smtClean="0"/>
              <a:t>Moved to Colorado during Gold Rush</a:t>
            </a:r>
          </a:p>
          <a:p>
            <a:pPr lvl="3"/>
            <a:r>
              <a:rPr lang="en-US" dirty="0" smtClean="0"/>
              <a:t>Acquired copy of Londonderry Air from Australian worker named Percy Grainger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rish-beauty-green-leav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257300" y="-1485900"/>
            <a:ext cx="6858000" cy="982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On what: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Harp</a:t>
            </a:r>
          </a:p>
          <a:p>
            <a:pPr>
              <a:buNone/>
            </a:pPr>
            <a:r>
              <a:rPr lang="en-US" b="1" dirty="0" smtClean="0"/>
              <a:t>Fiddle</a:t>
            </a:r>
          </a:p>
          <a:p>
            <a:pPr>
              <a:buNone/>
            </a:pPr>
            <a:r>
              <a:rPr lang="en-US" b="1" dirty="0" smtClean="0"/>
              <a:t>Piano</a:t>
            </a:r>
          </a:p>
          <a:p>
            <a:pPr>
              <a:buNone/>
            </a:pPr>
            <a:r>
              <a:rPr lang="en-US" b="1" dirty="0" smtClean="0"/>
              <a:t>Tin whistle</a:t>
            </a:r>
          </a:p>
          <a:p>
            <a:pPr>
              <a:buNone/>
            </a:pPr>
            <a:r>
              <a:rPr lang="en-US" b="1" dirty="0" smtClean="0"/>
              <a:t>A cappella </a:t>
            </a:r>
            <a:endParaRPr lang="en-US" b="1" dirty="0"/>
          </a:p>
        </p:txBody>
      </p:sp>
      <p:pic>
        <p:nvPicPr>
          <p:cNvPr id="5" name="Picture 4" descr="Rivendale-Harp-full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838200"/>
            <a:ext cx="2667000" cy="4293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Fiddl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1143000"/>
            <a:ext cx="5411925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grand-piano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1219200"/>
            <a:ext cx="4143375" cy="5096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waltontinwhist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792941">
            <a:off x="3581400" y="1371600"/>
            <a:ext cx="43434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Wallace O'Dwy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5800" y="533400"/>
            <a:ext cx="4089400" cy="5702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495800" y="5562600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Gavan Ring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600px-Australian_Irish-heritage_flag.svg.png"/>
          <p:cNvPicPr>
            <a:picLocks noChangeAspect="1"/>
          </p:cNvPicPr>
          <p:nvPr/>
        </p:nvPicPr>
        <p:blipFill>
          <a:blip r:embed="rId3" cstate="print"/>
          <a:srcRect l="5063" r="1898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Leprechaunbr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438400"/>
            <a:ext cx="3379304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Modern examples: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4040188" cy="639762"/>
          </a:xfrm>
        </p:spPr>
        <p:txBody>
          <a:bodyPr/>
          <a:lstStyle/>
          <a:p>
            <a:r>
              <a:rPr lang="en-US" dirty="0" smtClean="0"/>
              <a:t>Category “M”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342900" lvl="1" indent="-342900">
              <a:buNone/>
            </a:pPr>
            <a:endParaRPr lang="en-US" u="sng" dirty="0" smtClean="0">
              <a:hlinkClick r:id="rId5"/>
            </a:endParaRPr>
          </a:p>
          <a:p>
            <a:pPr marL="342900" lvl="1" indent="-342900">
              <a:buNone/>
            </a:pPr>
            <a:endParaRPr lang="en-US" u="sng" dirty="0" smtClean="0">
              <a:hlinkClick r:id="rId5"/>
            </a:endParaRPr>
          </a:p>
          <a:p>
            <a:pPr marL="342900" lvl="1" indent="-342900">
              <a:buNone/>
            </a:pPr>
            <a:endParaRPr lang="en-US" u="sng" dirty="0" smtClean="0">
              <a:hlinkClick r:id="rId5"/>
            </a:endParaRPr>
          </a:p>
          <a:p>
            <a:pPr marL="342900" lvl="1" indent="-342900">
              <a:buNone/>
            </a:pPr>
            <a:endParaRPr lang="en-US" u="sng" dirty="0" smtClean="0">
              <a:hlinkClick r:id="rId5"/>
            </a:endParaRPr>
          </a:p>
          <a:p>
            <a:pPr marL="342900" lvl="1" indent="-342900">
              <a:buNone/>
            </a:pPr>
            <a:endParaRPr lang="en-US" u="sng" dirty="0" smtClean="0">
              <a:hlinkClick r:id="rId5"/>
            </a:endParaRPr>
          </a:p>
          <a:p>
            <a:pPr marL="342900" lvl="1" indent="-342900">
              <a:buNone/>
            </a:pPr>
            <a:endParaRPr lang="en-US" u="sng" dirty="0" smtClean="0">
              <a:hlinkClick r:id="rId5"/>
            </a:endParaRPr>
          </a:p>
          <a:p>
            <a:pPr marL="342900" lvl="1" indent="-342900">
              <a:buNone/>
            </a:pPr>
            <a:endParaRPr lang="en-US" u="sng" dirty="0" smtClean="0">
              <a:hlinkClick r:id="rId5"/>
            </a:endParaRPr>
          </a:p>
          <a:p>
            <a:pPr marL="342900" lvl="1" indent="-342900">
              <a:buNone/>
            </a:pPr>
            <a:endParaRPr lang="en-US" u="sng" dirty="0" smtClean="0">
              <a:hlinkClick r:id="rId5"/>
            </a:endParaRPr>
          </a:p>
          <a:p>
            <a:pPr marL="342900" lvl="1" indent="-342900">
              <a:buNone/>
            </a:pPr>
            <a:endParaRPr lang="en-US" u="sng" dirty="0" smtClean="0">
              <a:hlinkClick r:id="rId5"/>
            </a:endParaRPr>
          </a:p>
          <a:p>
            <a:pPr marL="342900" lvl="1" indent="-342900">
              <a:buNone/>
            </a:pPr>
            <a:endParaRPr lang="en-US" u="sng" dirty="0" smtClean="0">
              <a:hlinkClick r:id="rId5"/>
            </a:endParaRPr>
          </a:p>
          <a:p>
            <a:pPr marL="342900" lvl="1" indent="-342900">
              <a:buNone/>
            </a:pPr>
            <a:endParaRPr lang="en-US" u="sng" dirty="0" smtClean="0">
              <a:hlinkClick r:id="rId5"/>
            </a:endParaRPr>
          </a:p>
          <a:p>
            <a:pPr marL="342900" lvl="1" indent="-342900">
              <a:buNone/>
            </a:pPr>
            <a:endParaRPr lang="en-US" u="sng" dirty="0" smtClean="0">
              <a:hlinkClick r:id="rId5"/>
            </a:endParaRPr>
          </a:p>
          <a:p>
            <a:pPr marL="342900" lvl="1" indent="-342900">
              <a:buNone/>
            </a:pPr>
            <a:endParaRPr lang="en-US" u="sng" dirty="0" smtClean="0">
              <a:hlinkClick r:id="rId5"/>
            </a:endParaRPr>
          </a:p>
          <a:p>
            <a:pPr marL="342900" lvl="1" indent="-342900">
              <a:buNone/>
            </a:pPr>
            <a:endParaRPr lang="en-US" u="sng" dirty="0" smtClean="0">
              <a:hlinkClick r:id="rId5"/>
            </a:endParaRPr>
          </a:p>
          <a:p>
            <a:pPr marL="342900" lvl="1" indent="-342900">
              <a:buNone/>
            </a:pPr>
            <a:endParaRPr lang="en-US" u="sng" dirty="0" smtClean="0">
              <a:hlinkClick r:id="rId5"/>
            </a:endParaRPr>
          </a:p>
          <a:p>
            <a:pPr marL="342900" lvl="1" indent="-342900">
              <a:buNone/>
            </a:pPr>
            <a:r>
              <a:rPr lang="en-US" u="sng" dirty="0" smtClean="0">
                <a:hlinkClick r:id="rId5"/>
              </a:rPr>
              <a:t>http://www.youtube.com/watch?v=OCbuRA_D3KU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53000" y="609600"/>
            <a:ext cx="4191000" cy="762000"/>
          </a:xfrm>
        </p:spPr>
        <p:txBody>
          <a:bodyPr/>
          <a:lstStyle/>
          <a:p>
            <a:r>
              <a:rPr lang="en-US" dirty="0" smtClean="0"/>
              <a:t>Category “C”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342900" lvl="1" indent="-342900">
              <a:buNone/>
            </a:pPr>
            <a:endParaRPr lang="en-US" u="sng" dirty="0" smtClean="0">
              <a:hlinkClick r:id="rId6"/>
            </a:endParaRPr>
          </a:p>
          <a:p>
            <a:pPr marL="342900" lvl="1" indent="-342900">
              <a:buNone/>
            </a:pPr>
            <a:endParaRPr lang="en-US" u="sng" dirty="0" smtClean="0">
              <a:hlinkClick r:id="rId6"/>
            </a:endParaRPr>
          </a:p>
          <a:p>
            <a:pPr marL="342900" lvl="1" indent="-342900">
              <a:buNone/>
            </a:pPr>
            <a:endParaRPr lang="en-US" u="sng" dirty="0" smtClean="0">
              <a:hlinkClick r:id="rId6"/>
            </a:endParaRPr>
          </a:p>
          <a:p>
            <a:pPr marL="342900" lvl="1" indent="-342900">
              <a:buNone/>
            </a:pPr>
            <a:endParaRPr lang="en-US" u="sng" dirty="0" smtClean="0">
              <a:hlinkClick r:id="rId6"/>
            </a:endParaRPr>
          </a:p>
          <a:p>
            <a:pPr marL="342900" lvl="1" indent="-342900">
              <a:buNone/>
            </a:pPr>
            <a:endParaRPr lang="en-US" u="sng" dirty="0" smtClean="0">
              <a:hlinkClick r:id="rId6"/>
            </a:endParaRPr>
          </a:p>
          <a:p>
            <a:pPr marL="342900" lvl="1" indent="-342900">
              <a:buNone/>
            </a:pPr>
            <a:endParaRPr lang="en-US" u="sng" dirty="0" smtClean="0">
              <a:hlinkClick r:id="rId6"/>
            </a:endParaRPr>
          </a:p>
          <a:p>
            <a:pPr marL="342900" lvl="1" indent="-342900">
              <a:buNone/>
            </a:pPr>
            <a:endParaRPr lang="en-US" u="sng" dirty="0" smtClean="0">
              <a:hlinkClick r:id="rId6"/>
            </a:endParaRPr>
          </a:p>
          <a:p>
            <a:pPr marL="342900" lvl="1" indent="-342900">
              <a:buNone/>
            </a:pPr>
            <a:endParaRPr lang="en-US" u="sng" dirty="0" smtClean="0">
              <a:hlinkClick r:id="rId6"/>
            </a:endParaRPr>
          </a:p>
          <a:p>
            <a:pPr marL="342900" lvl="1" indent="-342900">
              <a:buNone/>
            </a:pPr>
            <a:endParaRPr lang="en-US" u="sng" dirty="0" smtClean="0">
              <a:hlinkClick r:id="rId6"/>
            </a:endParaRPr>
          </a:p>
          <a:p>
            <a:pPr marL="342900" lvl="1" indent="-342900">
              <a:buNone/>
            </a:pPr>
            <a:endParaRPr lang="en-US" u="sng" dirty="0" smtClean="0">
              <a:hlinkClick r:id="rId6"/>
            </a:endParaRPr>
          </a:p>
          <a:p>
            <a:pPr marL="342900" lvl="1" indent="-342900">
              <a:buNone/>
            </a:pPr>
            <a:endParaRPr lang="en-US" u="sng" dirty="0" smtClean="0">
              <a:hlinkClick r:id="rId6"/>
            </a:endParaRPr>
          </a:p>
          <a:p>
            <a:pPr marL="342900" lvl="1" indent="-342900">
              <a:buNone/>
            </a:pPr>
            <a:endParaRPr lang="en-US" u="sng" dirty="0" smtClean="0">
              <a:hlinkClick r:id="rId6"/>
            </a:endParaRPr>
          </a:p>
          <a:p>
            <a:pPr marL="342900" lvl="1" indent="-342900">
              <a:buNone/>
            </a:pPr>
            <a:endParaRPr lang="en-US" u="sng" dirty="0" smtClean="0">
              <a:hlinkClick r:id="rId6"/>
            </a:endParaRPr>
          </a:p>
          <a:p>
            <a:pPr marL="342900" lvl="1" indent="-342900">
              <a:buNone/>
            </a:pPr>
            <a:endParaRPr lang="en-US" u="sng" dirty="0" smtClean="0">
              <a:hlinkClick r:id="rId6"/>
            </a:endParaRPr>
          </a:p>
          <a:p>
            <a:pPr marL="342900" lvl="1" indent="-342900">
              <a:buNone/>
            </a:pPr>
            <a:endParaRPr lang="en-US" u="sng" dirty="0" smtClean="0">
              <a:hlinkClick r:id="rId6"/>
            </a:endParaRPr>
          </a:p>
          <a:p>
            <a:pPr marL="342900" lvl="1" indent="-342900">
              <a:buNone/>
            </a:pPr>
            <a:r>
              <a:rPr lang="en-US" u="sng" dirty="0" smtClean="0">
                <a:hlinkClick r:id="rId6"/>
              </a:rPr>
              <a:t>http://www.youtube.com/watch?v=SqbH-bOTa38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singer_johnny_cash-20919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00600" y="2438400"/>
            <a:ext cx="3094849" cy="2597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08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for: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meaning of and story behind “Londonderry Air” is very controversial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Eldest son off to war </a:t>
            </a:r>
          </a:p>
          <a:p>
            <a:pPr lvl="2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Drafted by Irish Republican Army (IRA) </a:t>
            </a:r>
          </a:p>
          <a:p>
            <a:pPr lvl="2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Maybe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Quèbec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India for British army (specifics not provided) </a:t>
            </a:r>
          </a:p>
          <a:p>
            <a:pPr lvl="2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 note of bloodshed or rebellion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 to the “New World” because of Irish Potato Famine (1845)</a:t>
            </a:r>
          </a:p>
          <a:p>
            <a:pPr lvl="2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to return to Ireland, the homeland. 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ff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Left in your WAKE: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“Danny Boy” is a very popular funeral song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Lamenting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 for future reunion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Heart-felt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Inspirational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ll_lar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0525" y="0"/>
            <a:ext cx="4943475" cy="6640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Mine own examples: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</a:t>
            </a:r>
            <a:r>
              <a:rPr lang="en-US" dirty="0" smtClean="0"/>
              <a:t>in </a:t>
            </a:r>
            <a:r>
              <a:rPr lang="en-US" dirty="0" smtClean="0"/>
              <a:t>whistle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Native American Flute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Harmonica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re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Bibliography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4500" b="1" dirty="0" smtClean="0"/>
              <a:t>PDF FROM  JSTOR:</a:t>
            </a:r>
            <a:endParaRPr lang="en-US" sz="4500" dirty="0" smtClean="0"/>
          </a:p>
          <a:p>
            <a:r>
              <a:rPr lang="en-US" sz="4500" dirty="0" smtClean="0"/>
              <a:t>1.)  “Londonderry Air”  by Coleman, Henry </a:t>
            </a:r>
          </a:p>
          <a:p>
            <a:pPr>
              <a:buNone/>
            </a:pPr>
            <a:r>
              <a:rPr lang="en-US" sz="4500" dirty="0" smtClean="0"/>
              <a:t>	</a:t>
            </a:r>
            <a:r>
              <a:rPr lang="en-US" sz="4500" u="sng" dirty="0" smtClean="0">
                <a:hlinkClick r:id="rId4"/>
              </a:rPr>
              <a:t>http://www.jstor.org.dbprox.slcc.edu/stable/908886?&amp;Search=yes&amp;searchText=Londonderry&amp;searchText=Air&amp;list=hide&amp;searchUri=%2Faction%2FdoBasicSearch%3FQuery%3DLondonderry%2BAir%26gw%3Djtx%26acc%3Don%26prq%3DDanny%2BBoy%26Search%3DSearch%26hp%3D25%26wc%3Don&amp;prevSearch=&amp;item=3&amp;ttl=2550&amp;returnArticleService=showFullText</a:t>
            </a:r>
            <a:endParaRPr lang="en-US" sz="4500" dirty="0" smtClean="0"/>
          </a:p>
          <a:p>
            <a:r>
              <a:rPr lang="en-US" sz="4500" dirty="0" smtClean="0"/>
              <a:t>2.) “The Provenance of the ‘Londonderry Air.’”  </a:t>
            </a:r>
          </a:p>
          <a:p>
            <a:pPr>
              <a:buNone/>
            </a:pPr>
            <a:r>
              <a:rPr lang="en-US" sz="4500" dirty="0" smtClean="0"/>
              <a:t>	</a:t>
            </a:r>
            <a:r>
              <a:rPr lang="en-US" sz="4500" u="sng" dirty="0" smtClean="0">
                <a:hlinkClick r:id="rId5"/>
              </a:rPr>
              <a:t>http://www.jstor.org.dbprox.slcc.edu/stable/3250670?seq=2&amp;Search=yes&amp;searchText=Londonderry&amp;searchText=Air&amp;list=hide&amp;searchUri=%2Faction%2FdoBasicSearch%3FQuery%3DLondonderry%2BAir%26gw%3Djtx%26acc%3Don%26prq%3DDanny%2BBoy%26Search%3DSearch%26hp%3D25%26wc%3Don&amp;prevSearch=&amp;item=1&amp;ttl=2550&amp;returnArticleService=showFullText&amp;resultsServiceName=null</a:t>
            </a:r>
            <a:endParaRPr lang="en-US" sz="4500" dirty="0" smtClean="0"/>
          </a:p>
          <a:p>
            <a:pPr>
              <a:buNone/>
            </a:pPr>
            <a:r>
              <a:rPr lang="en-US" sz="4500" b="1" dirty="0" smtClean="0"/>
              <a:t>VIDEOS:</a:t>
            </a:r>
            <a:endParaRPr lang="en-US" sz="4500" dirty="0" smtClean="0"/>
          </a:p>
          <a:p>
            <a:r>
              <a:rPr lang="en-US" sz="4500" dirty="0" smtClean="0"/>
              <a:t>Muppets’ “Danny Boy”</a:t>
            </a:r>
          </a:p>
          <a:p>
            <a:pPr lvl="1">
              <a:buNone/>
            </a:pPr>
            <a:r>
              <a:rPr lang="en-US" sz="4500" u="sng" dirty="0" smtClean="0">
                <a:hlinkClick r:id="rId6"/>
              </a:rPr>
              <a:t>http://www.youtube.com/watch?v=OCbuRA_D3KU</a:t>
            </a:r>
            <a:endParaRPr lang="en-US" sz="4500" dirty="0" smtClean="0"/>
          </a:p>
          <a:p>
            <a:r>
              <a:rPr lang="en-US" sz="4500" dirty="0" smtClean="0"/>
              <a:t>Johnny Cash’s “Danny Boy”</a:t>
            </a:r>
          </a:p>
          <a:p>
            <a:pPr lvl="1">
              <a:buNone/>
            </a:pPr>
            <a:r>
              <a:rPr lang="en-US" sz="4500" u="sng" dirty="0" smtClean="0">
                <a:hlinkClick r:id="rId7"/>
              </a:rPr>
              <a:t>http://www.youtube.com/watch?v=SqbH-bOTa38</a:t>
            </a:r>
            <a:endParaRPr lang="en-US" sz="4500" dirty="0" smtClean="0"/>
          </a:p>
          <a:p>
            <a:pPr>
              <a:buNone/>
            </a:pPr>
            <a:r>
              <a:rPr lang="en-US" sz="4500" b="1" dirty="0" smtClean="0"/>
              <a:t>WEBSITE:</a:t>
            </a:r>
            <a:endParaRPr lang="en-US" sz="4500" dirty="0" smtClean="0"/>
          </a:p>
          <a:p>
            <a:r>
              <a:rPr lang="en-US" sz="4500" dirty="0" smtClean="0"/>
              <a:t>Legend and History of the song “Danny Boy”</a:t>
            </a:r>
          </a:p>
          <a:p>
            <a:pPr lvl="1">
              <a:buNone/>
            </a:pPr>
            <a:r>
              <a:rPr lang="en-US" sz="4500" u="sng" dirty="0" smtClean="0">
                <a:hlinkClick r:id="rId8"/>
              </a:rPr>
              <a:t>http://h2g2.com/dna/h2g2/A3826136</a:t>
            </a:r>
            <a:endParaRPr lang="en-US" sz="45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229</Words>
  <Application>Microsoft Office PowerPoint</Application>
  <PresentationFormat>On-screen Show (4:3)</PresentationFormat>
  <Paragraphs>108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Danny Boy is Londonderry Air </vt:lpstr>
      <vt:lpstr>The tune:</vt:lpstr>
      <vt:lpstr>The lyrics:</vt:lpstr>
      <vt:lpstr>On what:</vt:lpstr>
      <vt:lpstr>Modern examples:</vt:lpstr>
      <vt:lpstr>What for:</vt:lpstr>
      <vt:lpstr>Left in your WAKE:</vt:lpstr>
      <vt:lpstr>Mine own examples:</vt:lpstr>
      <vt:lpstr>Bibliography </vt:lpstr>
    </vt:vector>
  </TitlesOfParts>
  <Company>Salt Lake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Danny Boy a.k.a. “LondonDerry Air”</dc:title>
  <dc:creator>Nicholas Pell</dc:creator>
  <cp:lastModifiedBy>Nicholas</cp:lastModifiedBy>
  <cp:revision>63</cp:revision>
  <dcterms:created xsi:type="dcterms:W3CDTF">2012-04-13T15:54:55Z</dcterms:created>
  <dcterms:modified xsi:type="dcterms:W3CDTF">2012-04-19T19:10:00Z</dcterms:modified>
</cp:coreProperties>
</file>